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380" r:id="rId12"/>
    <p:sldId id="425" r:id="rId13"/>
    <p:sldId id="264" r:id="rId14"/>
    <p:sldId id="307" r:id="rId15"/>
    <p:sldId id="288" r:id="rId16"/>
    <p:sldId id="348" r:id="rId17"/>
    <p:sldId id="346" r:id="rId18"/>
    <p:sldId id="290" r:id="rId19"/>
    <p:sldId id="291" r:id="rId20"/>
    <p:sldId id="292" r:id="rId21"/>
    <p:sldId id="293" r:id="rId22"/>
    <p:sldId id="294" r:id="rId23"/>
    <p:sldId id="429" r:id="rId24"/>
    <p:sldId id="428" r:id="rId25"/>
    <p:sldId id="375" r:id="rId26"/>
    <p:sldId id="376" r:id="rId27"/>
    <p:sldId id="377" r:id="rId28"/>
    <p:sldId id="378" r:id="rId29"/>
    <p:sldId id="384" r:id="rId30"/>
    <p:sldId id="419" r:id="rId31"/>
    <p:sldId id="430" r:id="rId32"/>
    <p:sldId id="306" r:id="rId33"/>
    <p:sldId id="441" r:id="rId34"/>
    <p:sldId id="300" r:id="rId35"/>
    <p:sldId id="391" r:id="rId36"/>
    <p:sldId id="390" r:id="rId37"/>
    <p:sldId id="345" r:id="rId38"/>
    <p:sldId id="289" r:id="rId39"/>
    <p:sldId id="303" r:id="rId40"/>
    <p:sldId id="304" r:id="rId41"/>
    <p:sldId id="305" r:id="rId42"/>
    <p:sldId id="308" r:id="rId43"/>
    <p:sldId id="436" r:id="rId44"/>
    <p:sldId id="309" r:id="rId45"/>
    <p:sldId id="310" r:id="rId46"/>
    <p:sldId id="365" r:id="rId47"/>
    <p:sldId id="440" r:id="rId48"/>
    <p:sldId id="439" r:id="rId49"/>
    <p:sldId id="353" r:id="rId50"/>
    <p:sldId id="437" r:id="rId51"/>
    <p:sldId id="356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415" r:id="rId73"/>
    <p:sldId id="416" r:id="rId74"/>
    <p:sldId id="417" r:id="rId75"/>
    <p:sldId id="418" r:id="rId76"/>
    <p:sldId id="438" r:id="rId77"/>
    <p:sldId id="299" r:id="rId78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45" d="100"/>
          <a:sy n="45" d="100"/>
        </p:scale>
        <p:origin x="1376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2/12/2019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2/12/2019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2/12/2019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2/12/2019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2/12/2019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2/12/2019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weeket.github.io/demos/padding-vs-margin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6312535"/>
            <a:ext cx="3980815" cy="2298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marL="353060" marR="345440" algn="ctr"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 dirty="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5DA8D32-D47C-486D-B779-80A8E5ACC07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REVIEW: </a:t>
            </a:r>
            <a:r>
              <a:rPr lang="en-US" dirty="0" err="1"/>
              <a:t>Css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(Cascading Style Sheet)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be added in a separate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 REVIEW: EXAMPLE CSS</a:t>
            </a:r>
            <a:r>
              <a:rPr lang="en-US" spc="-100" dirty="0"/>
              <a:t> </a:t>
            </a:r>
            <a:r>
              <a:rPr lang="en-US" dirty="0"/>
              <a:t>RULE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CD3AF-024A-401A-AD43-A78E16A9212E}"/>
              </a:ext>
            </a:extLst>
          </p:cNvPr>
          <p:cNvSpPr txBox="1"/>
          <p:nvPr/>
        </p:nvSpPr>
        <p:spPr>
          <a:xfrm>
            <a:off x="1473200" y="2590800"/>
            <a:ext cx="10642600" cy="586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4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8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(all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in 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lang="en-US" sz="36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36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134745">
              <a:lnSpc>
                <a:spcPct val="100000"/>
              </a:lnSpc>
            </a:pPr>
            <a:endParaRPr lang="en-US" sz="5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6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Last week, we made CSS changes directly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 of our HTML documents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 dirty="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(selector: value)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 IN </a:t>
            </a:r>
            <a:r>
              <a:rPr spc="-35"/>
              <a:t>MULTIPLE</a:t>
            </a:r>
            <a:r>
              <a:rPr spc="-70"/>
              <a:t> </a:t>
            </a:r>
            <a:r>
              <a:t>PLACES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the “real world”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="css/styles.css"</a:t>
            </a:r>
            <a:r>
              <a:rPr sz="33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css</a:t>
            </a:r>
            <a:r>
              <a:rPr sz="2900" spc="-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override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 dirty="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752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2200" y="3124200"/>
            <a:ext cx="9889364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CSS Box Model: margin and padding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gradients with CSS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Make a hero banner!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today</a:t>
            </a: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110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precedence.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460500" lvl="2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29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sz="29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External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a .</a:t>
            </a:r>
            <a:r>
              <a:rPr sz="29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sz="2900" dirty="0">
              <a:latin typeface="Georgia"/>
              <a:cs typeface="Georgia"/>
            </a:endParaRPr>
          </a:p>
          <a:p>
            <a:pPr lvl="5"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884170" lvl="6">
              <a:buSzPct val="74137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Internal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 styles in</a:t>
            </a: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dirty="0"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832100" lvl="5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9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29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29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61A72D-E663-4FFD-A30B-3E3B99838275}"/>
              </a:ext>
            </a:extLst>
          </p:cNvPr>
          <p:cNvGrpSpPr/>
          <p:nvPr/>
        </p:nvGrpSpPr>
        <p:grpSpPr>
          <a:xfrm>
            <a:off x="1821230" y="4267200"/>
            <a:ext cx="2471370" cy="3236509"/>
            <a:chOff x="9010275" y="3733800"/>
            <a:chExt cx="2226050" cy="3556743"/>
          </a:xfrm>
        </p:grpSpPr>
        <p:sp>
          <p:nvSpPr>
            <p:cNvPr id="6" name="object 6"/>
            <p:cNvSpPr txBox="1"/>
            <p:nvPr/>
          </p:nvSpPr>
          <p:spPr>
            <a:xfrm>
              <a:off x="9398000" y="3733800"/>
              <a:ext cx="1838325" cy="5515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endParaRPr lang="en-US" sz="3600" dirty="0">
                <a:latin typeface="Georgia"/>
                <a:cs typeface="Georgia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B9B4A52-B011-4006-80BF-D76CADE0FE02}"/>
                </a:ext>
              </a:extLst>
            </p:cNvPr>
            <p:cNvSpPr/>
            <p:nvPr/>
          </p:nvSpPr>
          <p:spPr>
            <a:xfrm rot="5400000">
              <a:off x="7943475" y="5233143"/>
              <a:ext cx="3124200" cy="990600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 dirty="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 dirty="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23174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#2f4251;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#daa645;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743200"/>
            <a:ext cx="11372850" cy="614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an HTML document, an element that is nested inside another element is referred to as a “child” of that element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child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are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1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Both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re also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55" y="4267200"/>
            <a:ext cx="39528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896" y="2590800"/>
            <a:ext cx="11372850" cy="602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CSS, to style only elements that are inside another element, use this syntax: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parent child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value; }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 a 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“Change the color of links that are</a:t>
            </a: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contained within a </a:t>
            </a:r>
            <a:r>
              <a:rPr lang="en-US" sz="3800" spc="-5" dirty="0" err="1">
                <a:solidFill>
                  <a:srgbClr val="5F5F5F"/>
                </a:solidFill>
                <a:latin typeface="Georgia"/>
                <a:cs typeface="Georgia"/>
              </a:rPr>
              <a:t>nav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”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25780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02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Children elements </a:t>
            </a:r>
            <a:r>
              <a:rPr sz="3800" b="1" dirty="0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 dirty="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with their own</a:t>
            </a:r>
            <a:r>
              <a:rPr sz="38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8078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31010" y="2579110"/>
            <a:ext cx="10256520" cy="6061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structure your site correctly, you are one  step closer to faster updates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 just for you, but for anyone who might use, need or want any of your files (images, scripts, stylesheets, </a:t>
            </a:r>
            <a:r>
              <a:rPr lang="en-US" sz="28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next person to work on or look at your code will be able to understand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you’ve done and where to find things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9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6" y="2297430"/>
            <a:ext cx="9136634" cy="6422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</a:p>
          <a:p>
            <a:pPr marL="12700">
              <a:lnSpc>
                <a:spcPct val="100000"/>
              </a:lnSpc>
            </a:pPr>
            <a:endParaRPr sz="2800" dirty="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endParaRPr lang="en-US" sz="2600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should usually go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(root)</a:t>
            </a: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directory</a:t>
            </a: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600" dirty="0">
              <a:latin typeface="Georgia" panose="02040502050405020303" pitchFamily="18" charset="0"/>
              <a:cs typeface="Times New Roman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 </a:t>
            </a:r>
            <a:r>
              <a:rPr lang="en-US" sz="36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consistent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convention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folders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example, always all lowercase, or words always separated by dashes,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etc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Capitalization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matters</a:t>
            </a:r>
          </a:p>
          <a:p>
            <a:pPr marL="960755" marR="836294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INDEX.html is not the same as index.html</a:t>
            </a: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only letters,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numbers,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hyphens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(-) 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underscores</a:t>
            </a:r>
            <a:r>
              <a:rPr sz="3200" spc="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(_)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 spaces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</a:t>
            </a:r>
            <a:r>
              <a:rPr sz="3200" spc="-5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names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 Naming</a:t>
            </a:r>
            <a:r>
              <a:rPr sz="5000" spc="-100"/>
              <a:t> </a:t>
            </a:r>
            <a:r>
              <a:rPr sz="5000"/>
              <a:t>RULES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Indent your code (trust me)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53242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property is on its own line,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html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456221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a standard way to indent HTML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Children elements are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Most elements are on a new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A709D-74FC-4D1F-86EF-87FBF50A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4345"/>
          <a:stretch/>
        </p:blipFill>
        <p:spPr>
          <a:xfrm>
            <a:off x="5054600" y="2068195"/>
            <a:ext cx="7696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8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Url-scuse</a:t>
            </a:r>
            <a:r>
              <a:rPr lang="en-US" sz="5000" dirty="0"/>
              <a:t> me?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383734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URL stands for “Uniform Resource Locator”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Uniform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 marR="124333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because it is a global standard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Resource Locator</a:t>
            </a:r>
          </a:p>
          <a:p>
            <a:pPr marL="12700" marR="124333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because that’s what an URL does – it locates a resource that lives on the internet</a:t>
            </a:r>
            <a:endParaRPr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66045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231334" cy="6350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 paths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URLs that go to a resource in  relation to the page you’re on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Resources “local” to you should all be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paths 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(your images, HTML documents, fonts,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CSS,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JS</a:t>
            </a:r>
            <a:r>
              <a:rPr lang="en-US" sz="3200" spc="-1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files)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kern="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other-page.html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"&gt;Link to another</a:t>
            </a:r>
            <a:r>
              <a:rPr lang="en-US" sz="2800" kern="0" spc="-6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page on my website&lt;/</a:t>
            </a:r>
            <a:r>
              <a:rPr lang="en-US" sz="2800" kern="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92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 	                        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(image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same folder)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800" dirty="0"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="../images/image.gif"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 (image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parent folder)</a:t>
            </a:r>
            <a:endParaRPr lang="en-US" sz="2800" kern="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848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836" y="2312352"/>
            <a:ext cx="10886440" cy="5986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Absolute paths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URLs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start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http</a:t>
            </a: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tabLst>
                <a:tab pos="621665" algn="l"/>
                <a:tab pos="622300" algn="l"/>
              </a:tabLst>
            </a:pP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en-US" sz="3600" kern="0" dirty="0">
                <a:solidFill>
                  <a:srgbClr val="5F5F5F"/>
                </a:solidFill>
                <a:latin typeface="Consolas"/>
                <a:cs typeface="Consolas"/>
              </a:rPr>
              <a:t>Ubiquitous 	search engine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These documents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not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hosted by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so if someone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renames  or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deletes the </a:t>
            </a:r>
            <a:r>
              <a:rPr sz="3600" spc="15" dirty="0">
                <a:solidFill>
                  <a:srgbClr val="5F5F5F"/>
                </a:solidFill>
                <a:latin typeface="Georgia"/>
                <a:cs typeface="Georgia"/>
              </a:rPr>
              <a:t>file,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will be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broken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4665" y="381000"/>
            <a:ext cx="417893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absolute FILE</a:t>
            </a:r>
            <a:r>
              <a:rPr sz="5000" spc="-100" dirty="0"/>
              <a:t> </a:t>
            </a:r>
            <a:r>
              <a:rPr sz="5000" dirty="0"/>
              <a:t>PATHS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-76200"/>
            <a:ext cx="13055600" cy="98298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0" y="6072932"/>
            <a:ext cx="5725795" cy="2385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 dirty="0">
                <a:solidFill>
                  <a:srgbClr val="FFFFFF"/>
                </a:solidFill>
              </a:rPr>
              <a:t>PRACTICE TIME!</a:t>
            </a:r>
            <a:br>
              <a:rPr lang="en-US" sz="7800" dirty="0"/>
            </a:br>
            <a:endParaRPr lang="en-US" sz="7800" b="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5E9FFB-F3AD-456C-8808-AC55C9C736A4}"/>
              </a:ext>
            </a:extLst>
          </p:cNvPr>
          <p:cNvSpPr/>
          <p:nvPr/>
        </p:nvSpPr>
        <p:spPr>
          <a:xfrm>
            <a:off x="5283200" y="3088432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assignment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3E3DDB-3C10-48DE-92B8-6EFC8222D6EE}"/>
              </a:ext>
            </a:extLst>
          </p:cNvPr>
          <p:cNvSpPr/>
          <p:nvPr/>
        </p:nvSpPr>
        <p:spPr>
          <a:xfrm>
            <a:off x="1168400" y="2133600"/>
            <a:ext cx="103251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Create a folder for your images and move all images there 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Remember the different between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absolute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paths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584200" marR="508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Use indentation and whitespace</a:t>
            </a:r>
          </a:p>
        </p:txBody>
      </p:sp>
    </p:spTree>
    <p:extLst>
      <p:ext uri="{BB962C8B-B14F-4D97-AF65-F5344CB8AC3E}">
        <p14:creationId xmlns:p14="http://schemas.microsoft.com/office/powerpoint/2010/main" val="3946906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External</a:t>
            </a:r>
            <a:r>
              <a:rPr spc="-100" dirty="0"/>
              <a:t> </a:t>
            </a:r>
            <a:r>
              <a:rPr dirty="0"/>
              <a:t>Stylesheets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C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reate a folder for 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then create a new file in that folder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file, then delete the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tag</a:t>
            </a: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Does everything still look the same?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Make a style change that only affects a child element, for example: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Only links inside a footer, header, or navigation element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A list that’s inside another list 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5676900"/>
            <a:ext cx="598805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06195" algn="l"/>
                <a:tab pos="2583180" algn="l"/>
                <a:tab pos="3942079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THE	CSS	B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O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X	MODEL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699" y="2870200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400" y="0"/>
                </a:lnTo>
                <a:lnTo>
                  <a:pt x="2095400" y="2095400"/>
                </a:lnTo>
                <a:lnTo>
                  <a:pt x="0" y="2095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06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3022600"/>
            <a:ext cx="10596880" cy="4424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stuff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</a:t>
            </a:r>
            <a:r>
              <a:rPr sz="3600" spc="-114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Padding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bubble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wrap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packing</a:t>
            </a:r>
            <a:r>
              <a:rPr sz="36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peanuts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Border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sides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6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Margin</a:t>
            </a:r>
            <a:r>
              <a:rPr sz="36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between multiple</a:t>
            </a:r>
            <a:r>
              <a:rPr sz="36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boxes</a:t>
            </a:r>
            <a:endParaRPr sz="36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864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2C239B-7A0B-4B6D-B309-2285A771B486}"/>
              </a:ext>
            </a:extLst>
          </p:cNvPr>
          <p:cNvGrpSpPr/>
          <p:nvPr/>
        </p:nvGrpSpPr>
        <p:grpSpPr>
          <a:xfrm>
            <a:off x="-2223" y="1676400"/>
            <a:ext cx="13004800" cy="8182578"/>
            <a:chOff x="-2223" y="1676400"/>
            <a:chExt cx="13004800" cy="8182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168" r="5997"/>
            <a:stretch/>
          </p:blipFill>
          <p:spPr>
            <a:xfrm>
              <a:off x="-2223" y="1676400"/>
              <a:ext cx="13004800" cy="761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AABEF1-B2B5-47F8-8312-D9925BCC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23" y="9067800"/>
              <a:ext cx="13004800" cy="79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9800" y="4114800"/>
            <a:ext cx="7829550" cy="534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40px;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Shorter way: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 40px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9800" y="2222500"/>
            <a:ext cx="10634980" cy="1431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inside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element.</a:t>
            </a:r>
          </a:p>
          <a:p>
            <a:pPr marL="12700">
              <a:lnSpc>
                <a:spcPct val="100000"/>
              </a:lnSpc>
            </a:pPr>
            <a:b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</a:b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affects how far content is from the border.</a:t>
            </a: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82" y="4455814"/>
            <a:ext cx="5958688" cy="1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0982" y="2436574"/>
            <a:ext cx="99822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is useful for moving content away from the edges of its container.</a:t>
            </a: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36" y="4495799"/>
            <a:ext cx="4033838" cy="253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4335298"/>
            <a:ext cx="4114800" cy="28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33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8900" y="2286000"/>
            <a:ext cx="97155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top/bottom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left/right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Combine them!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 10px; }</a:t>
            </a:r>
          </a:p>
        </p:txBody>
      </p:sp>
    </p:spTree>
    <p:extLst>
      <p:ext uri="{BB962C8B-B14F-4D97-AF65-F5344CB8AC3E}">
        <p14:creationId xmlns:p14="http://schemas.microsoft.com/office/powerpoint/2010/main" val="254987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0800" y="2362200"/>
            <a:ext cx="92964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matches…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Combine EVEN MORE!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</a:p>
        </p:txBody>
      </p:sp>
    </p:spTree>
    <p:extLst>
      <p:ext uri="{BB962C8B-B14F-4D97-AF65-F5344CB8AC3E}">
        <p14:creationId xmlns:p14="http://schemas.microsoft.com/office/powerpoint/2010/main" val="2849577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30400" y="2667000"/>
            <a:ext cx="9372600" cy="6235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can be applied only to the top, only to the bottom, and so on – or any combination of those:</a:t>
            </a:r>
          </a:p>
          <a:p>
            <a:pPr marL="12700">
              <a:lnSpc>
                <a:spcPct val="100000"/>
              </a:lnSpc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/>
            <a:endParaRPr lang="en-US" sz="32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0894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3200" y="2338019"/>
            <a:ext cx="10263188" cy="3247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US" sz="31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Margin moves elements away from one another.</a:t>
            </a: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2A67D-799C-48FE-83E6-A406541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3961541"/>
            <a:ext cx="5935549" cy="418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FF62A9-2FBE-4CA3-824E-EF2A09C9BD24}"/>
              </a:ext>
            </a:extLst>
          </p:cNvPr>
          <p:cNvSpPr/>
          <p:nvPr/>
        </p:nvSpPr>
        <p:spPr>
          <a:xfrm>
            <a:off x="1479550" y="5202627"/>
            <a:ext cx="6502400" cy="16979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861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5302" y="2438400"/>
            <a:ext cx="9432290" cy="6637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c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outside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element.  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Same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abbreviation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style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and rules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</a:t>
            </a:r>
            <a:r>
              <a:rPr sz="31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sz="3100" dirty="0"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295"/>
              </a:spcBef>
            </a:pPr>
            <a:endParaRPr lang="en-US" sz="24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margin-right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margin-bottom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margin-left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the same as</a:t>
            </a:r>
          </a:p>
          <a:p>
            <a:pPr marL="469900" lvl="1">
              <a:spcBef>
                <a:spcPts val="560"/>
              </a:spcBef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 5px 40px 10px; 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9697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9432290" cy="3729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give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</a:t>
            </a:r>
            <a:r>
              <a:rPr lang="en-US" sz="28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negative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28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shift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in the opposite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direction.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-20px;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may result in overlapping text!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6705600"/>
            <a:ext cx="8782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1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A2C-ADB0-43DE-8EA8-3A2674A1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315200"/>
            <a:ext cx="11172825" cy="19431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auto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10147300" cy="5427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automatically center elements, you can use the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evenly applies a margin on both sides</a:t>
            </a:r>
          </a:p>
          <a:p>
            <a:pPr marL="469900" lvl="1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lvl="1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using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must be applied to the element, so that the browser knows how much margin to automatically apply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0 auto;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500px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16880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381000"/>
            <a:ext cx="5791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vs. padding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473200" y="2667000"/>
            <a:ext cx="943229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separate the element from the things that are around it.</a:t>
            </a:r>
          </a:p>
          <a:p>
            <a:pPr marL="469900" lvl="1"/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move the element away from the edges of the block.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21693" b="11680"/>
          <a:stretch/>
        </p:blipFill>
        <p:spPr>
          <a:xfrm>
            <a:off x="2607945" y="525780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making the image bigger)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" r="4926"/>
          <a:stretch/>
        </p:blipFill>
        <p:spPr>
          <a:xfrm>
            <a:off x="0" y="4495800"/>
            <a:ext cx="13004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2" y="2291016"/>
            <a:ext cx="8745157" cy="367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lang="en-US"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Email your HTML and CSS files 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136571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 dirty="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 dirty="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 err="1">
                <a:solidFill>
                  <a:srgbClr val="5F5F5F"/>
                </a:solidFill>
                <a:latin typeface="Georgia"/>
                <a:cs typeface="Georgia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 dirty="0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 dirty="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 dirty="0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10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lang="en-US" sz="3600" spc="-5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50019</TotalTime>
  <Words>2832</Words>
  <Application>Microsoft Office PowerPoint</Application>
  <PresentationFormat>Custom</PresentationFormat>
  <Paragraphs>629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Vivaldi</vt:lpstr>
      <vt:lpstr>Office Theme</vt:lpstr>
      <vt:lpstr>PowerPoint Presentation</vt:lpstr>
      <vt:lpstr>today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REVIEW: Css</vt:lpstr>
      <vt:lpstr> REVIEW: EXAMPLE CSS RULE</vt:lpstr>
      <vt:lpstr>QUESTIONS?</vt:lpstr>
      <vt:lpstr>PowerPoint Presentation</vt:lpstr>
      <vt:lpstr>{} CSS in multiple places</vt:lpstr>
      <vt:lpstr>{} CSS in multiple places</vt:lpstr>
      <vt:lpstr>{} CSS IN MULTIPLE PLACES</vt:lpstr>
      <vt:lpstr>{} Linking to external stylesheet</vt:lpstr>
      <vt:lpstr>{} The “CASCADING” Part</vt:lpstr>
      <vt:lpstr>{} far to near</vt:lpstr>
      <vt:lpstr>{} Top to bottom</vt:lpstr>
      <vt:lpstr>{} HTML children</vt:lpstr>
      <vt:lpstr>{} HTML children</vt:lpstr>
      <vt:lpstr>{} Children are specific</vt:lpstr>
      <vt:lpstr>FILE ORGANIZATION</vt:lpstr>
      <vt:lpstr>FILE ORGANIZATION</vt:lpstr>
      <vt:lpstr>FILE ORGANIZATION</vt:lpstr>
      <vt:lpstr>FILE Naming RULES</vt:lpstr>
      <vt:lpstr>Code organization</vt:lpstr>
      <vt:lpstr>css indentation</vt:lpstr>
      <vt:lpstr>html indentation</vt:lpstr>
      <vt:lpstr>Url-scuse me?</vt:lpstr>
      <vt:lpstr>Relative file Paths</vt:lpstr>
      <vt:lpstr>absolute FILE PATHS</vt:lpstr>
      <vt:lpstr>PRACTICE TIME! </vt:lpstr>
      <vt:lpstr>assignment</vt:lpstr>
      <vt:lpstr>PowerPoint Presentation</vt:lpstr>
      <vt:lpstr>{ } External Stylesheets</vt:lpstr>
      <vt:lpstr>PowerPoint Presentation</vt:lpstr>
      <vt:lpstr>CSS BOX MODEL</vt:lpstr>
      <vt:lpstr>CSS BOX MODEL</vt:lpstr>
      <vt:lpstr>Padding</vt:lpstr>
      <vt:lpstr>Padding</vt:lpstr>
      <vt:lpstr>Padding</vt:lpstr>
      <vt:lpstr>Padding</vt:lpstr>
      <vt:lpstr>Padding</vt:lpstr>
      <vt:lpstr>MARGIN</vt:lpstr>
      <vt:lpstr>MARGIN</vt:lpstr>
      <vt:lpstr>MARGIN</vt:lpstr>
      <vt:lpstr>MARGIN auto</vt:lpstr>
      <vt:lpstr>MARGIN vs. padding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Make a hero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328</cp:revision>
  <dcterms:created xsi:type="dcterms:W3CDTF">2017-02-09T09:48:09Z</dcterms:created>
  <dcterms:modified xsi:type="dcterms:W3CDTF">2019-02-12T18:22:40Z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2019-01-16T06:40:10.3628467Z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2019-01-16T06:40:10.3628467Z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